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6"/>
    <p:sldId id="257" r:id="rId17"/>
    <p:sldId id="258" r:id="rId18"/>
    <p:sldId id="259" r:id="rId19"/>
    <p:sldId id="260" r:id="rId20"/>
    <p:sldId id="261" r:id="rId21"/>
    <p:sldId id="262" r:id="rId22"/>
    <p:sldId id="263" r:id="rId23"/>
    <p:sldId id="264" r:id="rId24"/>
    <p:sldId id="265" r:id="rId25"/>
    <p:sldId id="266" r:id="rId26"/>
    <p:sldId id="267" r:id="rId27"/>
    <p:sldId id="268" r:id="rId28"/>
    <p:sldId id="269" r:id="rId29"/>
    <p:sldId id="270" r:id="rId30"/>
    <p:sldId id="271" r:id="rId31"/>
    <p:sldId id="272" r:id="rId32"/>
    <p:sldId id="273" r:id="rId33"/>
    <p:sldId id="274" r:id="rId34"/>
    <p:sldId id="275" r:id="rId35"/>
    <p:sldId id="276" r:id="rId36"/>
    <p:sldId id="277" r:id="rId37"/>
    <p:sldId id="278" r:id="rId38"/>
    <p:sldId id="279" r:id="rId39"/>
    <p:sldId id="280" r:id="rId4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HK Grotesk Light" charset="1" panose="00000400000000000000"/>
      <p:regular r:id="rId10"/>
    </p:embeddedFont>
    <p:embeddedFont>
      <p:font typeface="HK Grotesk Light Bold" charset="1" panose="00000500000000000000"/>
      <p:regular r:id="rId11"/>
    </p:embeddedFont>
    <p:embeddedFont>
      <p:font typeface="HK Grotesk Light Italics" charset="1" panose="00000400000000000000"/>
      <p:regular r:id="rId12"/>
    </p:embeddedFont>
    <p:embeddedFont>
      <p:font typeface="HK Grotesk Light Bold Italics" charset="1" panose="00000500000000000000"/>
      <p:regular r:id="rId13"/>
    </p:embeddedFont>
    <p:embeddedFont>
      <p:font typeface="HK Grotesk Bold" charset="1" panose="00000800000000000000"/>
      <p:regular r:id="rId14"/>
    </p:embeddedFont>
    <p:embeddedFont>
      <p:font typeface="HK Grotesk Bold Italics" charset="1" panose="000008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slides/slide1.xml" Type="http://schemas.openxmlformats.org/officeDocument/2006/relationships/slide"/><Relationship Id="rId17" Target="slides/slide2.xml" Type="http://schemas.openxmlformats.org/officeDocument/2006/relationships/slide"/><Relationship Id="rId18" Target="slides/slide3.xml" Type="http://schemas.openxmlformats.org/officeDocument/2006/relationships/slide"/><Relationship Id="rId19" Target="slides/slide4.xml" Type="http://schemas.openxmlformats.org/officeDocument/2006/relationships/slide"/><Relationship Id="rId2" Target="presProps.xml" Type="http://schemas.openxmlformats.org/officeDocument/2006/relationships/presProps"/><Relationship Id="rId20" Target="slides/slide5.xml" Type="http://schemas.openxmlformats.org/officeDocument/2006/relationships/slide"/><Relationship Id="rId21" Target="slides/slide6.xml" Type="http://schemas.openxmlformats.org/officeDocument/2006/relationships/slide"/><Relationship Id="rId22" Target="slides/slide7.xml" Type="http://schemas.openxmlformats.org/officeDocument/2006/relationships/slide"/><Relationship Id="rId23" Target="slides/slide8.xml" Type="http://schemas.openxmlformats.org/officeDocument/2006/relationships/slide"/><Relationship Id="rId24" Target="slides/slide9.xml" Type="http://schemas.openxmlformats.org/officeDocument/2006/relationships/slide"/><Relationship Id="rId25" Target="slides/slide10.xml" Type="http://schemas.openxmlformats.org/officeDocument/2006/relationships/slide"/><Relationship Id="rId26" Target="slides/slide11.xml" Type="http://schemas.openxmlformats.org/officeDocument/2006/relationships/slide"/><Relationship Id="rId27" Target="slides/slide12.xml" Type="http://schemas.openxmlformats.org/officeDocument/2006/relationships/slide"/><Relationship Id="rId28" Target="slides/slide13.xml" Type="http://schemas.openxmlformats.org/officeDocument/2006/relationships/slide"/><Relationship Id="rId29" Target="slides/slide14.xml" Type="http://schemas.openxmlformats.org/officeDocument/2006/relationships/slide"/><Relationship Id="rId3" Target="viewProps.xml" Type="http://schemas.openxmlformats.org/officeDocument/2006/relationships/viewProps"/><Relationship Id="rId30" Target="slides/slide15.xml" Type="http://schemas.openxmlformats.org/officeDocument/2006/relationships/slide"/><Relationship Id="rId31" Target="slides/slide16.xml" Type="http://schemas.openxmlformats.org/officeDocument/2006/relationships/slide"/><Relationship Id="rId32" Target="slides/slide17.xml" Type="http://schemas.openxmlformats.org/officeDocument/2006/relationships/slide"/><Relationship Id="rId33" Target="slides/slide18.xml" Type="http://schemas.openxmlformats.org/officeDocument/2006/relationships/slide"/><Relationship Id="rId34" Target="slides/slide19.xml" Type="http://schemas.openxmlformats.org/officeDocument/2006/relationships/slide"/><Relationship Id="rId35" Target="slides/slide20.xml" Type="http://schemas.openxmlformats.org/officeDocument/2006/relationships/slide"/><Relationship Id="rId36" Target="slides/slide21.xml" Type="http://schemas.openxmlformats.org/officeDocument/2006/relationships/slide"/><Relationship Id="rId37" Target="slides/slide22.xml" Type="http://schemas.openxmlformats.org/officeDocument/2006/relationships/slide"/><Relationship Id="rId38" Target="slides/slide23.xml" Type="http://schemas.openxmlformats.org/officeDocument/2006/relationships/slide"/><Relationship Id="rId39" Target="slides/slide24.xml" Type="http://schemas.openxmlformats.org/officeDocument/2006/relationships/slide"/><Relationship Id="rId4" Target="theme/theme1.xml" Type="http://schemas.openxmlformats.org/officeDocument/2006/relationships/theme"/><Relationship Id="rId40" Target="slides/slide25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1B43B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65041" y="6130360"/>
            <a:ext cx="13362912" cy="3321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546"/>
              </a:lnSpc>
            </a:pPr>
            <a:r>
              <a:rPr lang="en-US" sz="8546" spc="-85">
                <a:solidFill>
                  <a:srgbClr val="FFFFFF"/>
                </a:solidFill>
                <a:latin typeface="HK Grotesk Bold"/>
              </a:rPr>
              <a:t>PROBLEMA DE </a:t>
            </a:r>
          </a:p>
          <a:p>
            <a:pPr>
              <a:lnSpc>
                <a:spcPts val="8546"/>
              </a:lnSpc>
            </a:pPr>
            <a:r>
              <a:rPr lang="en-US" sz="8546" spc="-85">
                <a:solidFill>
                  <a:srgbClr val="FFFFFF"/>
                </a:solidFill>
                <a:latin typeface="HK Grotesk Bold"/>
              </a:rPr>
              <a:t>SUMA DE </a:t>
            </a:r>
          </a:p>
          <a:p>
            <a:pPr>
              <a:lnSpc>
                <a:spcPts val="8546"/>
              </a:lnSpc>
            </a:pPr>
            <a:r>
              <a:rPr lang="en-US" sz="8546" spc="-85">
                <a:solidFill>
                  <a:srgbClr val="FFFFFF"/>
                </a:solidFill>
                <a:latin typeface="HK Grotesk Bold"/>
              </a:rPr>
              <a:t>SUBCONJUNTOS (DP)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952500"/>
            <a:ext cx="6001504" cy="582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54"/>
              </a:lnSpc>
              <a:spcBef>
                <a:spcPct val="0"/>
              </a:spcBef>
            </a:pPr>
            <a:r>
              <a:rPr lang="en-US" sz="3324">
                <a:solidFill>
                  <a:srgbClr val="FFFFFF"/>
                </a:solidFill>
                <a:latin typeface="HK Grotesk Light"/>
              </a:rPr>
              <a:t>Equipo "The Pinhead"</a:t>
            </a:r>
          </a:p>
        </p:txBody>
      </p:sp>
      <p:grpSp>
        <p:nvGrpSpPr>
          <p:cNvPr name="Group 4" id="4"/>
          <p:cNvGrpSpPr/>
          <p:nvPr/>
        </p:nvGrpSpPr>
        <p:grpSpPr>
          <a:xfrm rot="-10800000">
            <a:off x="7986163" y="-1849"/>
            <a:ext cx="10305338" cy="10288849"/>
            <a:chOff x="0" y="0"/>
            <a:chExt cx="6350000" cy="633984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F3D7D6"/>
            </a:solidFill>
          </p:spPr>
        </p:sp>
      </p:grpSp>
      <p:grpSp>
        <p:nvGrpSpPr>
          <p:cNvPr name="Group 6" id="6"/>
          <p:cNvGrpSpPr/>
          <p:nvPr/>
        </p:nvGrpSpPr>
        <p:grpSpPr>
          <a:xfrm rot="-5400000">
            <a:off x="13311405" y="5173799"/>
            <a:ext cx="5050689" cy="5175713"/>
            <a:chOff x="0" y="0"/>
            <a:chExt cx="6350000" cy="6507187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6350000" cy="6507187"/>
            </a:xfrm>
            <a:custGeom>
              <a:avLst/>
              <a:gdLst/>
              <a:ahLst/>
              <a:cxnLst/>
              <a:rect r="r" b="b" t="t" l="l"/>
              <a:pathLst>
                <a:path h="6507187" w="6350000">
                  <a:moveTo>
                    <a:pt x="6350000" y="6507187"/>
                  </a:moveTo>
                  <a:lnTo>
                    <a:pt x="0" y="6507187"/>
                  </a:lnTo>
                  <a:lnTo>
                    <a:pt x="0" y="0"/>
                  </a:lnTo>
                  <a:lnTo>
                    <a:pt x="6350000" y="650718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4972083" y="1028700"/>
            <a:ext cx="2287217" cy="2287217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5448894" y="1773174"/>
            <a:ext cx="1333595" cy="11734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01"/>
              </a:lnSpc>
            </a:pPr>
            <a:r>
              <a:rPr lang="en-US" sz="8801" spc="-88">
                <a:solidFill>
                  <a:srgbClr val="1B43BD"/>
                </a:solidFill>
                <a:latin typeface="HK Grotesk Bold"/>
              </a:rPr>
              <a:t>01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7227053" cy="10287000"/>
          </a:xfrm>
          <a:prstGeom prst="rect">
            <a:avLst/>
          </a:prstGeom>
          <a:solidFill>
            <a:srgbClr val="F3D7D6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0" y="1157630"/>
            <a:ext cx="7227053" cy="9129370"/>
            <a:chOff x="0" y="0"/>
            <a:chExt cx="5018787" cy="6339840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5018787" cy="6339840"/>
            </a:xfrm>
            <a:custGeom>
              <a:avLst/>
              <a:gdLst/>
              <a:ahLst/>
              <a:cxnLst/>
              <a:rect r="r" b="b" t="t" l="l"/>
              <a:pathLst>
                <a:path h="6339840" w="5018787">
                  <a:moveTo>
                    <a:pt x="5018787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5018787" y="6339840"/>
                  </a:lnTo>
                  <a:close/>
                </a:path>
              </a:pathLst>
            </a:custGeom>
            <a:solidFill>
              <a:srgbClr val="1B43BD"/>
            </a:solidFill>
          </p:spPr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-117412" y="6453106"/>
            <a:ext cx="3833894" cy="3833894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true" flipV="false" rot="-10800000">
            <a:off x="3861805" y="-189497"/>
            <a:ext cx="3833894" cy="3833894"/>
          </a:xfrm>
          <a:prstGeom prst="rect">
            <a:avLst/>
          </a:prstGeom>
        </p:spPr>
      </p:pic>
      <p:sp>
        <p:nvSpPr>
          <p:cNvPr name="AutoShape 7" id="7"/>
          <p:cNvSpPr/>
          <p:nvPr/>
        </p:nvSpPr>
        <p:spPr>
          <a:xfrm rot="0">
            <a:off x="1028700" y="2246897"/>
            <a:ext cx="5563355" cy="5793206"/>
          </a:xfrm>
          <a:prstGeom prst="rect">
            <a:avLst/>
          </a:prstGeom>
          <a:solidFill>
            <a:srgbClr val="1B43BD"/>
          </a:solidFill>
        </p:spPr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6880015" y="785449"/>
            <a:ext cx="11407985" cy="8472851"/>
          </a:xfrm>
          <a:prstGeom prst="rect">
            <a:avLst/>
          </a:prstGeom>
        </p:spPr>
      </p:pic>
      <p:grpSp>
        <p:nvGrpSpPr>
          <p:cNvPr name="Group 9" id="9"/>
          <p:cNvGrpSpPr/>
          <p:nvPr/>
        </p:nvGrpSpPr>
        <p:grpSpPr>
          <a:xfrm rot="0">
            <a:off x="1028700" y="3347440"/>
            <a:ext cx="5563355" cy="4692663"/>
            <a:chOff x="0" y="0"/>
            <a:chExt cx="7417806" cy="6256884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57150"/>
              <a:ext cx="7417806" cy="39728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700"/>
                </a:lnSpc>
              </a:pPr>
              <a:r>
                <a:rPr lang="en-US" sz="7000" spc="-70">
                  <a:solidFill>
                    <a:srgbClr val="FFFFFF"/>
                  </a:solidFill>
                  <a:latin typeface="HK Grotesk Bold"/>
                </a:rPr>
                <a:t>Código de solución por fuerza bruta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5646827"/>
              <a:ext cx="7417806" cy="6100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811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8942282" y="937781"/>
            <a:ext cx="418985" cy="18291501"/>
          </a:xfrm>
          <a:prstGeom prst="rect">
            <a:avLst/>
          </a:prstGeom>
          <a:solidFill>
            <a:srgbClr val="1B43BD"/>
          </a:solidFill>
        </p:spPr>
      </p:sp>
      <p:sp>
        <p:nvSpPr>
          <p:cNvPr name="AutoShape 3" id="3"/>
          <p:cNvSpPr/>
          <p:nvPr/>
        </p:nvSpPr>
        <p:spPr>
          <a:xfrm rot="-5400000">
            <a:off x="8832707" y="-8832707"/>
            <a:ext cx="626087" cy="18291501"/>
          </a:xfrm>
          <a:prstGeom prst="rect">
            <a:avLst/>
          </a:prstGeom>
          <a:solidFill>
            <a:srgbClr val="1B43BD"/>
          </a:solid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400000">
            <a:off x="17668122" y="-192833"/>
            <a:ext cx="818920" cy="81892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5400000">
            <a:off x="0" y="9770489"/>
            <a:ext cx="513011" cy="513011"/>
          </a:xfrm>
          <a:prstGeom prst="rect">
            <a:avLst/>
          </a:prstGeom>
        </p:spPr>
      </p:pic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90126" y="96417"/>
            <a:ext cx="433253" cy="433253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F3D7D6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7668122" y="9850246"/>
            <a:ext cx="433253" cy="433253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F3D7D6"/>
            </a:solidFill>
          </p:spPr>
        </p: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0" y="1028700"/>
            <a:ext cx="18281976" cy="7515923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0" y="38100"/>
            <a:ext cx="18281976" cy="647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spc="-45">
                <a:solidFill>
                  <a:srgbClr val="FFFFFF"/>
                </a:solidFill>
                <a:latin typeface="HK Grotesk Bold"/>
              </a:rPr>
              <a:t>Explicación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177660" y="5077360"/>
            <a:ext cx="4974115" cy="471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1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6024" y="878212"/>
            <a:ext cx="2885093" cy="310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10"/>
              </a:lnSpc>
            </a:pPr>
            <a:r>
              <a:rPr lang="en-US" sz="2100" spc="-21">
                <a:solidFill>
                  <a:srgbClr val="121212"/>
                </a:solidFill>
                <a:latin typeface="HK Grotesk Bold"/>
              </a:rPr>
              <a:t>C=[2,6,4,8]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0" y="1129150"/>
            <a:ext cx="2885093" cy="310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10"/>
              </a:lnSpc>
            </a:pPr>
            <a:r>
              <a:rPr lang="en-US" sz="2100" spc="-21">
                <a:solidFill>
                  <a:srgbClr val="121212"/>
                </a:solidFill>
                <a:latin typeface="HK Grotesk Bold"/>
              </a:rPr>
              <a:t>Suma=10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024" y="1449177"/>
            <a:ext cx="2885093" cy="603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10"/>
              </a:lnSpc>
            </a:pPr>
            <a:r>
              <a:rPr lang="en-US" sz="2100" spc="-21">
                <a:solidFill>
                  <a:srgbClr val="121212"/>
                </a:solidFill>
                <a:latin typeface="HK Grotesk Bold"/>
              </a:rPr>
              <a:t>I: Incluido</a:t>
            </a:r>
          </a:p>
          <a:p>
            <a:pPr algn="ctr">
              <a:lnSpc>
                <a:spcPts val="2310"/>
              </a:lnSpc>
            </a:pPr>
            <a:r>
              <a:rPr lang="en-US" sz="2100" spc="-21">
                <a:solidFill>
                  <a:srgbClr val="121212"/>
                </a:solidFill>
                <a:latin typeface="HK Grotesk Bold"/>
              </a:rPr>
              <a:t>NI: No Incluido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109761" y="1129150"/>
            <a:ext cx="3954400" cy="310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10"/>
              </a:lnSpc>
            </a:pPr>
            <a:r>
              <a:rPr lang="en-US" sz="2100" spc="-21">
                <a:solidFill>
                  <a:srgbClr val="121212"/>
                </a:solidFill>
                <a:latin typeface="HK Grotesk Bold"/>
              </a:rPr>
              <a:t>(elementos a la izquierda, suma)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616679" y="6505982"/>
            <a:ext cx="560981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24">
                <a:solidFill>
                  <a:srgbClr val="121212"/>
                </a:solidFill>
                <a:latin typeface="HK Grotesk Bold"/>
              </a:rPr>
              <a:t>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348600" y="5187240"/>
            <a:ext cx="560981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24">
                <a:solidFill>
                  <a:srgbClr val="121212"/>
                </a:solidFill>
                <a:latin typeface="HK Grotesk Bold"/>
              </a:rPr>
              <a:t>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055698" y="3921700"/>
            <a:ext cx="560981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24">
                <a:solidFill>
                  <a:srgbClr val="121212"/>
                </a:solidFill>
                <a:latin typeface="HK Grotesk Bold"/>
              </a:rPr>
              <a:t>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177660" y="2270365"/>
            <a:ext cx="560981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24">
                <a:solidFill>
                  <a:srgbClr val="121212"/>
                </a:solidFill>
                <a:latin typeface="HK Grotesk Bold"/>
              </a:rPr>
              <a:t>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320533" y="5360900"/>
            <a:ext cx="560981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24">
                <a:solidFill>
                  <a:srgbClr val="121212"/>
                </a:solidFill>
                <a:latin typeface="HK Grotesk Bold"/>
              </a:rPr>
              <a:t>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607411" y="3731200"/>
            <a:ext cx="560981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24">
                <a:solidFill>
                  <a:srgbClr val="121212"/>
                </a:solidFill>
                <a:latin typeface="HK Grotesk Bold"/>
              </a:rPr>
              <a:t>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064160" y="1889366"/>
            <a:ext cx="560981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24">
                <a:solidFill>
                  <a:srgbClr val="121212"/>
                </a:solidFill>
                <a:latin typeface="HK Grotesk Bold"/>
              </a:rPr>
              <a:t>T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58018" y="4013440"/>
            <a:ext cx="560981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24">
                <a:solidFill>
                  <a:srgbClr val="121212"/>
                </a:solidFill>
                <a:latin typeface="HK Grotesk Bold"/>
              </a:rPr>
              <a:t>F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775208" y="5153560"/>
            <a:ext cx="560981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24">
                <a:solidFill>
                  <a:srgbClr val="121212"/>
                </a:solidFill>
                <a:latin typeface="HK Grotesk Bold"/>
              </a:rPr>
              <a:t>F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5427963" y="6696482"/>
            <a:ext cx="560981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24">
                <a:solidFill>
                  <a:srgbClr val="121212"/>
                </a:solidFill>
                <a:latin typeface="HK Grotesk Bold"/>
              </a:rPr>
              <a:t>F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140988" y="6886982"/>
            <a:ext cx="560981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24">
                <a:solidFill>
                  <a:srgbClr val="121212"/>
                </a:solidFill>
                <a:latin typeface="HK Grotesk Bold"/>
              </a:rPr>
              <a:t>F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887901" y="6886982"/>
            <a:ext cx="560981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24">
                <a:solidFill>
                  <a:srgbClr val="121212"/>
                </a:solidFill>
                <a:latin typeface="HK Grotesk Bold"/>
              </a:rPr>
              <a:t>F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151775" y="5377740"/>
            <a:ext cx="560981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24">
                <a:solidFill>
                  <a:srgbClr val="121212"/>
                </a:solidFill>
                <a:latin typeface="HK Grotesk Bold"/>
              </a:rPr>
              <a:t>F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458194" y="6603739"/>
            <a:ext cx="560981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24">
                <a:solidFill>
                  <a:srgbClr val="121212"/>
                </a:solidFill>
                <a:latin typeface="HK Grotesk Bold"/>
              </a:rPr>
              <a:t>F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019175" y="6603739"/>
            <a:ext cx="560981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24">
                <a:solidFill>
                  <a:srgbClr val="121212"/>
                </a:solidFill>
                <a:latin typeface="HK Grotesk Bold"/>
              </a:rPr>
              <a:t>F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3299665" y="4996740"/>
            <a:ext cx="560981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24">
                <a:solidFill>
                  <a:srgbClr val="121212"/>
                </a:solidFill>
                <a:latin typeface="HK Grotesk Bold"/>
              </a:rPr>
              <a:t>F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5796711" y="6603739"/>
            <a:ext cx="560981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24">
                <a:solidFill>
                  <a:srgbClr val="121212"/>
                </a:solidFill>
                <a:latin typeface="HK Grotesk Bold"/>
              </a:rPr>
              <a:t>F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6698319" y="6603739"/>
            <a:ext cx="560981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24">
                <a:solidFill>
                  <a:srgbClr val="121212"/>
                </a:solidFill>
                <a:latin typeface="HK Grotesk Bold"/>
              </a:rPr>
              <a:t>F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5516220" y="4996740"/>
            <a:ext cx="560981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24">
                <a:solidFill>
                  <a:srgbClr val="121212"/>
                </a:solidFill>
                <a:latin typeface="HK Grotesk Bold"/>
              </a:rPr>
              <a:t>F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3860646" y="3822940"/>
            <a:ext cx="560981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24">
                <a:solidFill>
                  <a:srgbClr val="121212"/>
                </a:solidFill>
                <a:latin typeface="HK Grotesk Bold"/>
              </a:rPr>
              <a:t>F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258018" y="2867934"/>
            <a:ext cx="1367904" cy="50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C=[2,6,4]</a:t>
            </a:r>
          </a:p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Suma=2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-109885" y="5114956"/>
            <a:ext cx="1367904" cy="50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C=[2,6]</a:t>
            </a:r>
          </a:p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Suma=-2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3945139" y="3777131"/>
            <a:ext cx="1367904" cy="50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C=[2,6]</a:t>
            </a:r>
          </a:p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Suma=2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258018" y="6603739"/>
            <a:ext cx="1367904" cy="50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C=[2]</a:t>
            </a:r>
          </a:p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Suma=-4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5211394" y="5271775"/>
            <a:ext cx="1367904" cy="50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C=[2]</a:t>
            </a:r>
          </a:p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Suma=2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3336189" y="8182916"/>
            <a:ext cx="1367904" cy="50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C=[]</a:t>
            </a:r>
          </a:p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Suma=0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5529947" y="8182916"/>
            <a:ext cx="1367904" cy="50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C=[]</a:t>
            </a:r>
          </a:p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Suma=2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2773233" y="2950150"/>
            <a:ext cx="1367904" cy="50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C=[2,6,4]</a:t>
            </a:r>
          </a:p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Suma=10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7513611" y="4039915"/>
            <a:ext cx="1367904" cy="50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C=[2,6]</a:t>
            </a:r>
          </a:p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Suma=6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4832268" y="4039915"/>
            <a:ext cx="1367904" cy="50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C=[2,6]</a:t>
            </a:r>
          </a:p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Suma=10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7122083" y="6551914"/>
            <a:ext cx="1367904" cy="50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C=[2]</a:t>
            </a:r>
          </a:p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Suma=0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9941190" y="5797344"/>
            <a:ext cx="1367904" cy="50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C=[2]</a:t>
            </a:r>
          </a:p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Suma=6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8086961" y="8300889"/>
            <a:ext cx="1367904" cy="50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C=[]</a:t>
            </a:r>
          </a:p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Suma=4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9941190" y="8300889"/>
            <a:ext cx="1367904" cy="50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C=[]</a:t>
            </a:r>
          </a:p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Suma=6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3176695" y="5640524"/>
            <a:ext cx="1367904" cy="50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C=[2]</a:t>
            </a:r>
          </a:p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Suma=4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6516845" y="5377740"/>
            <a:ext cx="1367904" cy="50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C=[2]</a:t>
            </a:r>
          </a:p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Suma=10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11539522" y="7775321"/>
            <a:ext cx="1367904" cy="50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C=[]</a:t>
            </a:r>
          </a:p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Suma=2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3176695" y="7775321"/>
            <a:ext cx="1367904" cy="50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C=[]</a:t>
            </a:r>
          </a:p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Suma=4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14832268" y="7775321"/>
            <a:ext cx="1367904" cy="50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C=[]</a:t>
            </a:r>
          </a:p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Suma=8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16733471" y="7775321"/>
            <a:ext cx="1367904" cy="50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C=[]</a:t>
            </a:r>
          </a:p>
          <a:p>
            <a:pPr algn="ctr">
              <a:lnSpc>
                <a:spcPts val="1980"/>
              </a:lnSpc>
            </a:pPr>
            <a:r>
              <a:rPr lang="en-US" sz="1800" spc="-18">
                <a:solidFill>
                  <a:srgbClr val="121212"/>
                </a:solidFill>
                <a:latin typeface="HK Grotesk Bold"/>
              </a:rPr>
              <a:t>Suma=10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9469796" y="0"/>
            <a:ext cx="8818204" cy="10287000"/>
          </a:xfrm>
          <a:prstGeom prst="rect">
            <a:avLst/>
          </a:prstGeom>
          <a:solidFill>
            <a:srgbClr val="1B43BD"/>
          </a:solidFill>
        </p:spPr>
      </p:sp>
      <p:sp>
        <p:nvSpPr>
          <p:cNvPr name="AutoShape 3" id="3"/>
          <p:cNvSpPr/>
          <p:nvPr/>
        </p:nvSpPr>
        <p:spPr>
          <a:xfrm rot="0">
            <a:off x="9469796" y="3783991"/>
            <a:ext cx="8818204" cy="6503009"/>
          </a:xfrm>
          <a:prstGeom prst="rect">
            <a:avLst/>
          </a:prstGeom>
          <a:solidFill>
            <a:srgbClr val="F3D7D6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1028700" y="2521959"/>
            <a:ext cx="7641392" cy="5319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59"/>
              </a:lnSpc>
            </a:pPr>
            <a:r>
              <a:rPr lang="en-US" sz="8962" spc="-89">
                <a:solidFill>
                  <a:srgbClr val="1B43BD"/>
                </a:solidFill>
                <a:latin typeface="HK Grotesk Bold"/>
              </a:rPr>
              <a:t>Boceto</a:t>
            </a:r>
          </a:p>
          <a:p>
            <a:pPr algn="ctr">
              <a:lnSpc>
                <a:spcPts val="9859"/>
              </a:lnSpc>
            </a:pPr>
            <a:r>
              <a:rPr lang="en-US" sz="8962" spc="-89">
                <a:solidFill>
                  <a:srgbClr val="1B43BD"/>
                </a:solidFill>
                <a:latin typeface="HK Grotesk Bold"/>
              </a:rPr>
              <a:t>-</a:t>
            </a:r>
          </a:p>
          <a:p>
            <a:pPr algn="ctr">
              <a:lnSpc>
                <a:spcPts val="7329"/>
              </a:lnSpc>
            </a:pPr>
            <a:r>
              <a:rPr lang="en-US" sz="6663" spc="-66">
                <a:solidFill>
                  <a:srgbClr val="1B43BD"/>
                </a:solidFill>
                <a:latin typeface="HK Grotesk Bold"/>
              </a:rPr>
              <a:t>Animación de la solución por fuerza bruta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0800000">
            <a:off x="0" y="0"/>
            <a:ext cx="1583828" cy="1583828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885968" y="8703172"/>
            <a:ext cx="1583828" cy="1583828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5400000">
            <a:off x="0" y="8703172"/>
            <a:ext cx="1583828" cy="1583828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400000">
            <a:off x="7885968" y="0"/>
            <a:ext cx="1583828" cy="158382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7044742" y="-150232"/>
            <a:ext cx="1246758" cy="10437232"/>
          </a:xfrm>
          <a:prstGeom prst="rect">
            <a:avLst/>
          </a:prstGeom>
          <a:solidFill>
            <a:srgbClr val="F3D7D6"/>
          </a:solidFill>
        </p:spPr>
      </p:sp>
      <p:sp>
        <p:nvSpPr>
          <p:cNvPr name="AutoShape 3" id="3"/>
          <p:cNvSpPr/>
          <p:nvPr/>
        </p:nvSpPr>
        <p:spPr>
          <a:xfrm rot="-5400000">
            <a:off x="8522371" y="-8522371"/>
            <a:ext cx="1246758" cy="18291501"/>
          </a:xfrm>
          <a:prstGeom prst="rect">
            <a:avLst/>
          </a:prstGeom>
          <a:solidFill>
            <a:srgbClr val="F3D7D6"/>
          </a:solidFill>
        </p:spPr>
      </p:sp>
      <p:grpSp>
        <p:nvGrpSpPr>
          <p:cNvPr name="Group 4" id="4"/>
          <p:cNvGrpSpPr/>
          <p:nvPr/>
        </p:nvGrpSpPr>
        <p:grpSpPr>
          <a:xfrm rot="-10800000">
            <a:off x="13961765" y="-1849"/>
            <a:ext cx="4329736" cy="4322808"/>
            <a:chOff x="0" y="0"/>
            <a:chExt cx="6350000" cy="633984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1B43BD"/>
            </a:solid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true" flipV="false" rot="-10800000">
            <a:off x="16406647" y="0"/>
            <a:ext cx="1884854" cy="1884854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0" y="-1849"/>
            <a:ext cx="18288000" cy="102823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26746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8281384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26746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26746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265644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26746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9144000" cy="10287000"/>
          </a:xfrm>
          <a:prstGeom prst="rect">
            <a:avLst/>
          </a:prstGeom>
          <a:solidFill>
            <a:srgbClr val="F3D7D6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0" y="1157630"/>
            <a:ext cx="9144000" cy="9129370"/>
            <a:chOff x="0" y="0"/>
            <a:chExt cx="6350000" cy="6339840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1B43BD"/>
            </a:solidFill>
          </p:spPr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-117412" y="6453106"/>
            <a:ext cx="3833894" cy="3833894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true" flipV="false" rot="-10800000">
            <a:off x="5310106" y="0"/>
            <a:ext cx="3833894" cy="3833894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9657718" y="3357557"/>
            <a:ext cx="8331634" cy="3571885"/>
            <a:chOff x="0" y="0"/>
            <a:chExt cx="11108845" cy="4762514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66675"/>
              <a:ext cx="11108845" cy="13554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699"/>
                </a:lnSpc>
              </a:pPr>
              <a:r>
                <a:rPr lang="en-US" sz="7000" spc="-70">
                  <a:solidFill>
                    <a:srgbClr val="1B43BD"/>
                  </a:solidFill>
                  <a:latin typeface="HK Grotesk Bold"/>
                </a:rPr>
                <a:t>Integrantes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872317"/>
              <a:ext cx="11108845" cy="27034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496101" indent="-248050" lvl="1">
                <a:lnSpc>
                  <a:spcPts val="3216"/>
                </a:lnSpc>
                <a:buFont typeface="Arial"/>
                <a:buChar char="•"/>
              </a:pPr>
              <a:r>
                <a:rPr lang="en-US" sz="2297">
                  <a:solidFill>
                    <a:srgbClr val="121212"/>
                  </a:solidFill>
                  <a:latin typeface="HK Grotesk Light"/>
                </a:rPr>
                <a:t>Martínez Ruiz Alfredo – 2020630295 </a:t>
              </a:r>
            </a:p>
            <a:p>
              <a:pPr marL="496101" indent="-248050" lvl="1">
                <a:lnSpc>
                  <a:spcPts val="3216"/>
                </a:lnSpc>
                <a:buFont typeface="Arial"/>
                <a:buChar char="•"/>
              </a:pPr>
              <a:r>
                <a:rPr lang="en-US" sz="1200">
                  <a:solidFill>
                    <a:srgbClr val="121212"/>
                  </a:solidFill>
                  <a:latin typeface="Arimo"/>
                </a:rPr>
                <a:t>Méndez Castañeda Aurora – 2020630290 </a:t>
              </a:r>
            </a:p>
            <a:p>
              <a:pPr marL="496101" indent="-248050" lvl="1">
                <a:lnSpc>
                  <a:spcPts val="3216"/>
                </a:lnSpc>
                <a:buFont typeface="Arial"/>
                <a:buChar char="•"/>
              </a:pPr>
              <a:r>
                <a:rPr lang="en-US" sz="1200">
                  <a:solidFill>
                    <a:srgbClr val="121212"/>
                  </a:solidFill>
                  <a:latin typeface="Arimo"/>
                </a:rPr>
                <a:t>Méndez Hipólito Emilio - 2020630583 </a:t>
              </a:r>
            </a:p>
            <a:p>
              <a:pPr marL="496101" indent="-248050" lvl="1">
                <a:lnSpc>
                  <a:spcPts val="3216"/>
                </a:lnSpc>
                <a:buFont typeface="Arial"/>
                <a:buChar char="•"/>
              </a:pPr>
              <a:r>
                <a:rPr lang="en-US" sz="1200">
                  <a:solidFill>
                    <a:srgbClr val="121212"/>
                  </a:solidFill>
                  <a:latin typeface="Arimo"/>
                </a:rPr>
                <a:t>Meza Vargas Brandon David – 2020630288 </a:t>
              </a:r>
            </a:p>
            <a:p>
              <a:pPr>
                <a:lnSpc>
                  <a:spcPts val="3216"/>
                </a:lnSpc>
              </a:pPr>
            </a:p>
          </p:txBody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259122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28235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267469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8254965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27399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2823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9144000" cy="10287000"/>
          </a:xfrm>
          <a:prstGeom prst="rect">
            <a:avLst/>
          </a:prstGeom>
          <a:solidFill>
            <a:srgbClr val="F3D7D6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0" y="1157630"/>
            <a:ext cx="9144000" cy="9129370"/>
            <a:chOff x="0" y="0"/>
            <a:chExt cx="6350000" cy="6339840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1B43BD"/>
            </a:solidFill>
          </p:spPr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-117412" y="6453106"/>
            <a:ext cx="3833894" cy="3833894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true" flipV="false" rot="-10800000">
            <a:off x="5310106" y="0"/>
            <a:ext cx="3833894" cy="3833894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9657718" y="3561865"/>
            <a:ext cx="8331634" cy="3163269"/>
            <a:chOff x="0" y="0"/>
            <a:chExt cx="11108845" cy="4217693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66675"/>
              <a:ext cx="11108845" cy="13554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699"/>
                </a:lnSpc>
              </a:pPr>
              <a:r>
                <a:rPr lang="en-US" sz="7000" spc="-70">
                  <a:solidFill>
                    <a:srgbClr val="1B43BD"/>
                  </a:solidFill>
                  <a:latin typeface="HK Grotesk Bold"/>
                </a:rPr>
                <a:t>Índice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872317"/>
              <a:ext cx="11108845" cy="21586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496101" indent="-248050" lvl="1">
                <a:lnSpc>
                  <a:spcPts val="3216"/>
                </a:lnSpc>
                <a:buFont typeface="Arial"/>
                <a:buChar char="•"/>
              </a:pPr>
              <a:r>
                <a:rPr lang="en-US" sz="2297">
                  <a:solidFill>
                    <a:srgbClr val="121212"/>
                  </a:solidFill>
                  <a:latin typeface="HK Grotesk Light"/>
                </a:rPr>
                <a:t>Planteamiento del problema.</a:t>
              </a:r>
            </a:p>
            <a:p>
              <a:pPr marL="496101" indent="-248050" lvl="1">
                <a:lnSpc>
                  <a:spcPts val="3216"/>
                </a:lnSpc>
                <a:buFont typeface="Arial"/>
                <a:buChar char="•"/>
              </a:pPr>
              <a:r>
                <a:rPr lang="en-US" sz="2297">
                  <a:solidFill>
                    <a:srgbClr val="121212"/>
                  </a:solidFill>
                  <a:latin typeface="HK Grotesk Light"/>
                </a:rPr>
                <a:t>Aplicaciones.</a:t>
              </a:r>
            </a:p>
            <a:p>
              <a:pPr marL="496101" indent="-248050" lvl="1">
                <a:lnSpc>
                  <a:spcPts val="3216"/>
                </a:lnSpc>
                <a:buFont typeface="Arial"/>
                <a:buChar char="•"/>
              </a:pPr>
              <a:r>
                <a:rPr lang="en-US" sz="2297">
                  <a:solidFill>
                    <a:srgbClr val="121212"/>
                  </a:solidFill>
                  <a:latin typeface="HK Grotesk Light"/>
                </a:rPr>
                <a:t>Solución por fuerza bruta.</a:t>
              </a:r>
            </a:p>
            <a:p>
              <a:pPr marL="496101" indent="-248050" lvl="1">
                <a:lnSpc>
                  <a:spcPts val="3216"/>
                </a:lnSpc>
                <a:buFont typeface="Arial"/>
                <a:buChar char="•"/>
              </a:pPr>
              <a:r>
                <a:rPr lang="en-US" sz="2297">
                  <a:solidFill>
                    <a:srgbClr val="121212"/>
                  </a:solidFill>
                  <a:latin typeface="HK Grotesk Light"/>
                </a:rPr>
                <a:t>Boceto (Animación de la solución por fuerza bruta).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9615" y="6042048"/>
            <a:ext cx="10802490" cy="3402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242"/>
              </a:lnSpc>
            </a:pPr>
            <a:r>
              <a:rPr lang="en-US" sz="12038" spc="-120">
                <a:solidFill>
                  <a:srgbClr val="1B43BD"/>
                </a:solidFill>
                <a:latin typeface="HK Grotesk Bold"/>
              </a:rPr>
              <a:t>Planteamiento del problema</a:t>
            </a:r>
            <a:r>
              <a:rPr lang="en-US" sz="12038" spc="-120">
                <a:solidFill>
                  <a:srgbClr val="1B43BD"/>
                </a:solidFill>
                <a:latin typeface="HK Grotesk Bold"/>
              </a:rPr>
              <a:t> </a:t>
            </a:r>
          </a:p>
        </p:txBody>
      </p:sp>
      <p:sp>
        <p:nvSpPr>
          <p:cNvPr name="AutoShape 3" id="3"/>
          <p:cNvSpPr/>
          <p:nvPr/>
        </p:nvSpPr>
        <p:spPr>
          <a:xfrm rot="0">
            <a:off x="17044742" y="-150232"/>
            <a:ext cx="1246758" cy="10437232"/>
          </a:xfrm>
          <a:prstGeom prst="rect">
            <a:avLst/>
          </a:prstGeom>
          <a:solidFill>
            <a:srgbClr val="F3D7D6"/>
          </a:solidFill>
        </p:spPr>
      </p:sp>
      <p:sp>
        <p:nvSpPr>
          <p:cNvPr name="AutoShape 4" id="4"/>
          <p:cNvSpPr/>
          <p:nvPr/>
        </p:nvSpPr>
        <p:spPr>
          <a:xfrm rot="-5400000">
            <a:off x="8522371" y="-8522371"/>
            <a:ext cx="1246758" cy="18291501"/>
          </a:xfrm>
          <a:prstGeom prst="rect">
            <a:avLst/>
          </a:prstGeom>
          <a:solidFill>
            <a:srgbClr val="F3D7D6"/>
          </a:solidFill>
        </p:spPr>
      </p:sp>
      <p:grpSp>
        <p:nvGrpSpPr>
          <p:cNvPr name="Group 5" id="5"/>
          <p:cNvGrpSpPr/>
          <p:nvPr/>
        </p:nvGrpSpPr>
        <p:grpSpPr>
          <a:xfrm rot="-10800000">
            <a:off x="13854169" y="-1849"/>
            <a:ext cx="4437331" cy="4430231"/>
            <a:chOff x="0" y="0"/>
            <a:chExt cx="6350000" cy="633984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1B43BD"/>
            </a:solidFill>
          </p:spPr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true" flipV="false" rot="-10800000">
            <a:off x="16406647" y="0"/>
            <a:ext cx="1884854" cy="188485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7044742" y="-150232"/>
            <a:ext cx="1246758" cy="10437232"/>
          </a:xfrm>
          <a:prstGeom prst="rect">
            <a:avLst/>
          </a:prstGeom>
          <a:solidFill>
            <a:srgbClr val="F3D7D6"/>
          </a:solidFill>
        </p:spPr>
      </p:sp>
      <p:grpSp>
        <p:nvGrpSpPr>
          <p:cNvPr name="Group 3" id="3"/>
          <p:cNvGrpSpPr/>
          <p:nvPr/>
        </p:nvGrpSpPr>
        <p:grpSpPr>
          <a:xfrm rot="-10800000">
            <a:off x="13961765" y="-1849"/>
            <a:ext cx="4329736" cy="4322808"/>
            <a:chOff x="0" y="0"/>
            <a:chExt cx="6350000" cy="6339840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1B43BD"/>
            </a:solid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6826047" y="607663"/>
            <a:ext cx="842075" cy="842075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028700" y="3030265"/>
            <a:ext cx="7257799" cy="5509410"/>
            <a:chOff x="0" y="0"/>
            <a:chExt cx="7163912" cy="5438140"/>
          </a:xfrm>
        </p:grpSpPr>
        <p:sp>
          <p:nvSpPr>
            <p:cNvPr name="Freeform 8" id="8"/>
            <p:cNvSpPr/>
            <p:nvPr/>
          </p:nvSpPr>
          <p:spPr>
            <a:xfrm>
              <a:off x="27940" y="0"/>
              <a:ext cx="7108031" cy="5438140"/>
            </a:xfrm>
            <a:custGeom>
              <a:avLst/>
              <a:gdLst/>
              <a:ahLst/>
              <a:cxnLst/>
              <a:rect r="r" b="b" t="t" l="l"/>
              <a:pathLst>
                <a:path h="5438140" w="7108031">
                  <a:moveTo>
                    <a:pt x="7108031" y="2719070"/>
                  </a:moveTo>
                  <a:cubicBezTo>
                    <a:pt x="7082631" y="2743200"/>
                    <a:pt x="6704172" y="3116580"/>
                    <a:pt x="6704172" y="3509010"/>
                  </a:cubicBezTo>
                  <a:lnTo>
                    <a:pt x="6702902" y="3509010"/>
                  </a:lnTo>
                  <a:lnTo>
                    <a:pt x="6702902" y="4631690"/>
                  </a:lnTo>
                  <a:cubicBezTo>
                    <a:pt x="6702902" y="5058410"/>
                    <a:pt x="6371432" y="5406390"/>
                    <a:pt x="5952332" y="5435600"/>
                  </a:cubicBezTo>
                  <a:cubicBezTo>
                    <a:pt x="5943442" y="5436870"/>
                    <a:pt x="5934551" y="5436870"/>
                    <a:pt x="5925662" y="5436870"/>
                  </a:cubicBezTo>
                  <a:cubicBezTo>
                    <a:pt x="5915501" y="5438140"/>
                    <a:pt x="5906612" y="5438140"/>
                    <a:pt x="5896451" y="5438140"/>
                  </a:cubicBezTo>
                  <a:lnTo>
                    <a:pt x="1210310" y="5438140"/>
                  </a:lnTo>
                  <a:cubicBezTo>
                    <a:pt x="1200150" y="5438140"/>
                    <a:pt x="1191260" y="5436870"/>
                    <a:pt x="1181100" y="5436870"/>
                  </a:cubicBezTo>
                  <a:cubicBezTo>
                    <a:pt x="1172210" y="5436870"/>
                    <a:pt x="1163320" y="5435600"/>
                    <a:pt x="1154430" y="5435600"/>
                  </a:cubicBezTo>
                  <a:cubicBezTo>
                    <a:pt x="735330" y="5407660"/>
                    <a:pt x="403860" y="5058410"/>
                    <a:pt x="403860" y="4631690"/>
                  </a:cubicBezTo>
                  <a:lnTo>
                    <a:pt x="403860" y="3509010"/>
                  </a:lnTo>
                  <a:cubicBezTo>
                    <a:pt x="403860" y="3116580"/>
                    <a:pt x="24130" y="2743200"/>
                    <a:pt x="0" y="2719070"/>
                  </a:cubicBezTo>
                  <a:cubicBezTo>
                    <a:pt x="24130" y="2694940"/>
                    <a:pt x="403860" y="2321560"/>
                    <a:pt x="403860" y="1929130"/>
                  </a:cubicBezTo>
                  <a:lnTo>
                    <a:pt x="405130" y="1929130"/>
                  </a:lnTo>
                  <a:lnTo>
                    <a:pt x="405130" y="806450"/>
                  </a:lnTo>
                  <a:cubicBezTo>
                    <a:pt x="405130" y="379730"/>
                    <a:pt x="736600" y="31750"/>
                    <a:pt x="1155700" y="2540"/>
                  </a:cubicBezTo>
                  <a:cubicBezTo>
                    <a:pt x="1164590" y="1270"/>
                    <a:pt x="1173480" y="1270"/>
                    <a:pt x="1182370" y="1270"/>
                  </a:cubicBezTo>
                  <a:cubicBezTo>
                    <a:pt x="1192530" y="0"/>
                    <a:pt x="1201420" y="0"/>
                    <a:pt x="1211580" y="0"/>
                  </a:cubicBezTo>
                  <a:lnTo>
                    <a:pt x="5897722" y="0"/>
                  </a:lnTo>
                  <a:cubicBezTo>
                    <a:pt x="5907882" y="0"/>
                    <a:pt x="5916772" y="1270"/>
                    <a:pt x="5926932" y="1270"/>
                  </a:cubicBezTo>
                  <a:cubicBezTo>
                    <a:pt x="5935822" y="1270"/>
                    <a:pt x="5944712" y="2540"/>
                    <a:pt x="5953602" y="2540"/>
                  </a:cubicBezTo>
                  <a:cubicBezTo>
                    <a:pt x="6372702" y="30480"/>
                    <a:pt x="6704172" y="379730"/>
                    <a:pt x="6704172" y="806450"/>
                  </a:cubicBezTo>
                  <a:lnTo>
                    <a:pt x="6704172" y="1929130"/>
                  </a:lnTo>
                  <a:cubicBezTo>
                    <a:pt x="6704172" y="2321560"/>
                    <a:pt x="7082631" y="2694940"/>
                    <a:pt x="7108031" y="2719070"/>
                  </a:cubicBezTo>
                  <a:close/>
                </a:path>
              </a:pathLst>
            </a:custGeom>
            <a:solidFill>
              <a:srgbClr val="1B43BD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028700" y="1095375"/>
            <a:ext cx="12181388" cy="991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7000" spc="-70">
                <a:solidFill>
                  <a:srgbClr val="1B43BD"/>
                </a:solidFill>
                <a:latin typeface="HK Grotesk Bold"/>
              </a:rPr>
              <a:t>Definición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82383" y="3358077"/>
            <a:ext cx="5653156" cy="4785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6"/>
              </a:lnSpc>
            </a:pPr>
            <a:r>
              <a:rPr lang="en-US" sz="2997">
                <a:solidFill>
                  <a:srgbClr val="FFFFFF"/>
                </a:solidFill>
                <a:latin typeface="HK Grotesk Light Bold"/>
              </a:rPr>
              <a:t>Dado un conjunto </a:t>
            </a:r>
          </a:p>
          <a:p>
            <a:pPr algn="just">
              <a:lnSpc>
                <a:spcPts val="4196"/>
              </a:lnSpc>
            </a:pPr>
          </a:p>
          <a:p>
            <a:pPr algn="ctr">
              <a:lnSpc>
                <a:spcPts val="4196"/>
              </a:lnSpc>
            </a:pPr>
            <a:r>
              <a:rPr lang="en-US" sz="2997">
                <a:solidFill>
                  <a:srgbClr val="FFFFFF"/>
                </a:solidFill>
                <a:latin typeface="HK Grotesk Light Bold"/>
              </a:rPr>
              <a:t>A = {a1, a2,..., an}</a:t>
            </a:r>
          </a:p>
          <a:p>
            <a:pPr algn="just">
              <a:lnSpc>
                <a:spcPts val="4196"/>
              </a:lnSpc>
            </a:pPr>
          </a:p>
          <a:p>
            <a:pPr algn="just">
              <a:lnSpc>
                <a:spcPts val="4196"/>
              </a:lnSpc>
            </a:pPr>
            <a:r>
              <a:rPr lang="en-US" sz="2997">
                <a:solidFill>
                  <a:srgbClr val="FFFFFF"/>
                </a:solidFill>
                <a:latin typeface="HK Grotesk Light Bold"/>
              </a:rPr>
              <a:t>De n números positivos y otro número positivo K, se trata de encontrar un subconjunto de A cuya suma es K.</a:t>
            </a:r>
          </a:p>
          <a:p>
            <a:pPr algn="just">
              <a:lnSpc>
                <a:spcPts val="4196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9710334" y="2973115"/>
            <a:ext cx="6982633" cy="1529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56"/>
              </a:lnSpc>
              <a:spcBef>
                <a:spcPct val="0"/>
              </a:spcBef>
            </a:pPr>
            <a:r>
              <a:rPr lang="en-US" sz="2897">
                <a:solidFill>
                  <a:srgbClr val="121212"/>
                </a:solidFill>
                <a:latin typeface="HK Grotesk Light"/>
              </a:rPr>
              <a:t>El problema de la suma de subconjuntos es un problema importante en la teoría de la complejidad y en la criptografía.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710334" y="5464673"/>
            <a:ext cx="6982633" cy="3075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56"/>
              </a:lnSpc>
              <a:spcBef>
                <a:spcPct val="0"/>
              </a:spcBef>
            </a:pPr>
            <a:r>
              <a:rPr lang="en-US" sz="2897" u="none">
                <a:solidFill>
                  <a:srgbClr val="121212"/>
                </a:solidFill>
                <a:latin typeface="HK Grotesk Light"/>
              </a:rPr>
              <a:t>Un problema equivalente es: dado un conjunto de enteros y un entero s, ¿existe algún subconjunto cuya suma sea s? La suma de subconjuntos también puede verse como un caso especial del problema de la mochila.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7287099"/>
            <a:ext cx="8637713" cy="17235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266"/>
              </a:lnSpc>
            </a:pPr>
            <a:r>
              <a:rPr lang="en-US" sz="12060" spc="-120">
                <a:solidFill>
                  <a:srgbClr val="1B43BD"/>
                </a:solidFill>
                <a:latin typeface="HK Grotesk Bold"/>
              </a:rPr>
              <a:t>Aplicaciones</a:t>
            </a:r>
          </a:p>
        </p:txBody>
      </p:sp>
      <p:sp>
        <p:nvSpPr>
          <p:cNvPr name="AutoShape 3" id="3"/>
          <p:cNvSpPr/>
          <p:nvPr/>
        </p:nvSpPr>
        <p:spPr>
          <a:xfrm rot="0">
            <a:off x="16126633" y="-150232"/>
            <a:ext cx="2164868" cy="10437232"/>
          </a:xfrm>
          <a:prstGeom prst="rect">
            <a:avLst/>
          </a:prstGeom>
          <a:solidFill>
            <a:srgbClr val="F3D7D6"/>
          </a:solidFill>
        </p:spPr>
      </p:sp>
      <p:sp>
        <p:nvSpPr>
          <p:cNvPr name="AutoShape 4" id="4"/>
          <p:cNvSpPr/>
          <p:nvPr/>
        </p:nvSpPr>
        <p:spPr>
          <a:xfrm rot="-5400000">
            <a:off x="8203323" y="-8203323"/>
            <a:ext cx="1884854" cy="18291501"/>
          </a:xfrm>
          <a:prstGeom prst="rect">
            <a:avLst/>
          </a:prstGeom>
          <a:solidFill>
            <a:srgbClr val="F3D7D6"/>
          </a:solidFill>
        </p:spPr>
      </p:sp>
      <p:grpSp>
        <p:nvGrpSpPr>
          <p:cNvPr name="Group 5" id="5"/>
          <p:cNvGrpSpPr/>
          <p:nvPr/>
        </p:nvGrpSpPr>
        <p:grpSpPr>
          <a:xfrm rot="-10800000">
            <a:off x="14101248" y="-1849"/>
            <a:ext cx="4190253" cy="4183548"/>
            <a:chOff x="0" y="0"/>
            <a:chExt cx="6350000" cy="633984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1B43BD"/>
            </a:solidFill>
          </p:spPr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true" flipV="false" rot="-10800000">
            <a:off x="15907165" y="0"/>
            <a:ext cx="2384335" cy="238433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9144000" cy="10287000"/>
          </a:xfrm>
          <a:prstGeom prst="rect">
            <a:avLst/>
          </a:prstGeom>
          <a:solidFill>
            <a:srgbClr val="F3D7D6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0" y="1157630"/>
            <a:ext cx="9144000" cy="9129370"/>
            <a:chOff x="0" y="0"/>
            <a:chExt cx="6350000" cy="6339840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1B43BD"/>
            </a:solidFill>
          </p:spPr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-117412" y="6453106"/>
            <a:ext cx="3833894" cy="3833894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true" flipV="false" rot="-10800000">
            <a:off x="5310106" y="0"/>
            <a:ext cx="3833894" cy="3833894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904028" y="2543487"/>
            <a:ext cx="7332669" cy="5203301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9536122" y="827957"/>
            <a:ext cx="8331634" cy="8634361"/>
            <a:chOff x="0" y="0"/>
            <a:chExt cx="11108845" cy="11512481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66675"/>
              <a:ext cx="11108845" cy="26594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699"/>
                </a:lnSpc>
              </a:pPr>
              <a:r>
                <a:rPr lang="en-US" sz="1208" spc="-12">
                  <a:solidFill>
                    <a:srgbClr val="1B43BD"/>
                  </a:solidFill>
                  <a:latin typeface="Arimo"/>
                </a:rPr>
                <a:t>Contras</a:t>
              </a:r>
              <a:r>
                <a:rPr lang="en-US" sz="6999" spc="-69">
                  <a:solidFill>
                    <a:srgbClr val="1B43BD"/>
                  </a:solidFill>
                  <a:latin typeface="HK Grotesk Bold"/>
                </a:rPr>
                <a:t>eñas de computadora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3176321"/>
              <a:ext cx="11108845" cy="81493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216"/>
                </a:lnSpc>
              </a:pPr>
              <a:r>
                <a:rPr lang="en-US" sz="2297">
                  <a:solidFill>
                    <a:srgbClr val="121212"/>
                  </a:solidFill>
                  <a:latin typeface="HK Grotesk Light"/>
                </a:rPr>
                <a:t>La computadora genera una gran cantidad de números (</a:t>
              </a:r>
              <a:r>
                <a:rPr lang="en-US" sz="2297">
                  <a:solidFill>
                    <a:srgbClr val="121212"/>
                  </a:solidFill>
                  <a:latin typeface="HK Grotesk Light Bold Italics"/>
                </a:rPr>
                <a:t>ai</a:t>
              </a:r>
              <a:r>
                <a:rPr lang="en-US" sz="2297">
                  <a:solidFill>
                    <a:srgbClr val="121212"/>
                  </a:solidFill>
                  <a:latin typeface="HK Grotesk Light"/>
                </a:rPr>
                <a:t>) que se almacenan en un archivo interno. Una contraseña será un subconjunto de {1,. . . , </a:t>
              </a:r>
              <a:r>
                <a:rPr lang="en-US" sz="2297">
                  <a:solidFill>
                    <a:srgbClr val="121212"/>
                  </a:solidFill>
                  <a:latin typeface="HK Grotesk Light Bold Italics"/>
                </a:rPr>
                <a:t>an</a:t>
              </a:r>
              <a:r>
                <a:rPr lang="en-US" sz="2297">
                  <a:solidFill>
                    <a:srgbClr val="121212"/>
                  </a:solidFill>
                  <a:latin typeface="HK Grotesk Light"/>
                </a:rPr>
                <a:t>}. </a:t>
              </a:r>
            </a:p>
            <a:p>
              <a:pPr algn="just">
                <a:lnSpc>
                  <a:spcPts val="3216"/>
                </a:lnSpc>
              </a:pPr>
            </a:p>
            <a:p>
              <a:pPr algn="just">
                <a:lnSpc>
                  <a:spcPts val="3216"/>
                </a:lnSpc>
              </a:pPr>
              <a:r>
                <a:rPr lang="en-US" sz="2297">
                  <a:solidFill>
                    <a:srgbClr val="121212"/>
                  </a:solidFill>
                  <a:latin typeface="HK Grotesk Light"/>
                </a:rPr>
                <a:t>En lugar de tener la contraseña del usuario, la computadora mantiene el total asociado con el subconjunto apropiado. Cuando el usuario escribe la contraseña, se convierte la secuencia de símbolos a un subconjunto de números, y la computadora comprueba si el total es correcto. </a:t>
              </a:r>
            </a:p>
            <a:p>
              <a:pPr algn="just">
                <a:lnSpc>
                  <a:spcPts val="3216"/>
                </a:lnSpc>
              </a:pPr>
            </a:p>
            <a:p>
              <a:pPr algn="just">
                <a:lnSpc>
                  <a:spcPts val="3216"/>
                </a:lnSpc>
              </a:pPr>
              <a:r>
                <a:rPr lang="en-US" sz="2297">
                  <a:solidFill>
                    <a:srgbClr val="121212"/>
                  </a:solidFill>
                  <a:latin typeface="HK Grotesk Light"/>
                </a:rPr>
                <a:t>No se lleva un registro del subconjunto. Así, la suplantación sólo es posible si alguien puede reconstruir el subconjunto conociendo todos los </a:t>
              </a:r>
              <a:r>
                <a:rPr lang="en-US" sz="2297">
                  <a:solidFill>
                    <a:srgbClr val="121212"/>
                  </a:solidFill>
                  <a:latin typeface="HK Grotesk Light Bold Italics"/>
                </a:rPr>
                <a:t>ai</a:t>
              </a:r>
              <a:r>
                <a:rPr lang="en-US" sz="2297">
                  <a:solidFill>
                    <a:srgbClr val="121212"/>
                  </a:solidFill>
                  <a:latin typeface="HK Grotesk Light"/>
                </a:rPr>
                <a:t> y el total.</a:t>
              </a:r>
            </a:p>
            <a:p>
              <a:pPr algn="just">
                <a:lnSpc>
                  <a:spcPts val="3216"/>
                </a:lnSpc>
              </a:pPr>
            </a:p>
            <a:p>
              <a:pPr>
                <a:lnSpc>
                  <a:spcPts val="3216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7569983" cy="10287000"/>
          </a:xfrm>
          <a:prstGeom prst="rect">
            <a:avLst/>
          </a:prstGeom>
          <a:solidFill>
            <a:srgbClr val="1B43BD"/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400000">
            <a:off x="3980070" y="0"/>
            <a:ext cx="3589914" cy="3589914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5400000">
            <a:off x="0" y="8290282"/>
            <a:ext cx="1996718" cy="1996718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949151" y="2291182"/>
            <a:ext cx="5676625" cy="570958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8538647" y="1095375"/>
            <a:ext cx="8720653" cy="1977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7000" spc="-70">
                <a:solidFill>
                  <a:srgbClr val="1B43BD"/>
                </a:solidFill>
                <a:latin typeface="HK Grotesk Bold"/>
              </a:rPr>
              <a:t>Verificación de mensajes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538647" y="4261383"/>
            <a:ext cx="8720653" cy="4339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28"/>
              </a:lnSpc>
            </a:pPr>
            <a:r>
              <a:rPr lang="en-US" sz="2448">
                <a:solidFill>
                  <a:srgbClr val="121212"/>
                </a:solidFill>
                <a:latin typeface="HK Grotesk Light"/>
              </a:rPr>
              <a:t>Un remitente (</a:t>
            </a:r>
            <a:r>
              <a:rPr lang="en-US" sz="2448">
                <a:solidFill>
                  <a:srgbClr val="121212"/>
                </a:solidFill>
                <a:latin typeface="HK Grotesk Light Bold"/>
              </a:rPr>
              <a:t>S</a:t>
            </a:r>
            <a:r>
              <a:rPr lang="en-US" sz="2448">
                <a:solidFill>
                  <a:srgbClr val="121212"/>
                </a:solidFill>
                <a:latin typeface="HK Grotesk Light"/>
              </a:rPr>
              <a:t>) quiere enviar mensajes a un receptor (</a:t>
            </a:r>
            <a:r>
              <a:rPr lang="en-US" sz="2448">
                <a:solidFill>
                  <a:srgbClr val="121212"/>
                </a:solidFill>
                <a:latin typeface="HK Grotesk Light Bold"/>
              </a:rPr>
              <a:t>R</a:t>
            </a:r>
            <a:r>
              <a:rPr lang="en-US" sz="2448">
                <a:solidFill>
                  <a:srgbClr val="121212"/>
                </a:solidFill>
                <a:latin typeface="HK Grotesk Light"/>
              </a:rPr>
              <a:t>). </a:t>
            </a:r>
          </a:p>
          <a:p>
            <a:pPr algn="just">
              <a:lnSpc>
                <a:spcPts val="3428"/>
              </a:lnSpc>
            </a:pPr>
          </a:p>
          <a:p>
            <a:pPr algn="just">
              <a:lnSpc>
                <a:spcPts val="3428"/>
              </a:lnSpc>
            </a:pPr>
            <a:r>
              <a:rPr lang="en-US" sz="1200">
                <a:solidFill>
                  <a:srgbClr val="121212"/>
                </a:solidFill>
                <a:latin typeface="Arimo Bold"/>
              </a:rPr>
              <a:t>S</a:t>
            </a:r>
            <a:r>
              <a:rPr lang="en-US" sz="1200">
                <a:solidFill>
                  <a:srgbClr val="121212"/>
                </a:solidFill>
                <a:latin typeface="Arimo"/>
              </a:rPr>
              <a:t> y </a:t>
            </a:r>
            <a:r>
              <a:rPr lang="en-US" sz="1200">
                <a:solidFill>
                  <a:srgbClr val="121212"/>
                </a:solidFill>
                <a:latin typeface="Arimo Bold"/>
              </a:rPr>
              <a:t>R</a:t>
            </a:r>
            <a:r>
              <a:rPr lang="en-US" sz="1200">
                <a:solidFill>
                  <a:srgbClr val="121212"/>
                </a:solidFill>
                <a:latin typeface="Arimo"/>
              </a:rPr>
              <a:t> acuerdan un conjunto de números </a:t>
            </a:r>
            <a:r>
              <a:rPr lang="en-US" sz="1200">
                <a:solidFill>
                  <a:srgbClr val="121212"/>
                </a:solidFill>
                <a:latin typeface="Arimo Bold"/>
              </a:rPr>
              <a:t>ai</a:t>
            </a:r>
            <a:r>
              <a:rPr lang="en-US" sz="1200">
                <a:solidFill>
                  <a:srgbClr val="121212"/>
                </a:solidFill>
                <a:latin typeface="Arimo"/>
              </a:rPr>
              <a:t> y un conjunto de totales </a:t>
            </a:r>
            <a:r>
              <a:rPr lang="en-US" sz="1200">
                <a:solidFill>
                  <a:srgbClr val="121212"/>
                </a:solidFill>
                <a:latin typeface="Arimo Bold"/>
              </a:rPr>
              <a:t>Tj</a:t>
            </a:r>
            <a:r>
              <a:rPr lang="en-US" sz="1200">
                <a:solidFill>
                  <a:srgbClr val="121212"/>
                </a:solidFill>
                <a:latin typeface="Arimo"/>
              </a:rPr>
              <a:t>. Estos números puede ser de conocimiento público, pero sólo </a:t>
            </a:r>
            <a:r>
              <a:rPr lang="en-US" sz="1200">
                <a:solidFill>
                  <a:srgbClr val="121212"/>
                </a:solidFill>
                <a:latin typeface="Arimo Bold"/>
              </a:rPr>
              <a:t>S</a:t>
            </a:r>
            <a:r>
              <a:rPr lang="en-US" sz="1200">
                <a:solidFill>
                  <a:srgbClr val="121212"/>
                </a:solidFill>
                <a:latin typeface="Arimo"/>
              </a:rPr>
              <a:t> sabe qué subconjuntos de la corresponden a lo que </a:t>
            </a:r>
            <a:r>
              <a:rPr lang="en-US" sz="1200">
                <a:solidFill>
                  <a:srgbClr val="121212"/>
                </a:solidFill>
                <a:latin typeface="Arimo Bold"/>
              </a:rPr>
              <a:t>Tj</a:t>
            </a:r>
            <a:r>
              <a:rPr lang="en-US" sz="1200">
                <a:solidFill>
                  <a:srgbClr val="121212"/>
                </a:solidFill>
                <a:latin typeface="Arimo"/>
              </a:rPr>
              <a:t>. </a:t>
            </a:r>
          </a:p>
          <a:p>
            <a:pPr algn="just">
              <a:lnSpc>
                <a:spcPts val="3428"/>
              </a:lnSpc>
            </a:pPr>
            <a:r>
              <a:rPr lang="en-US" sz="1200">
                <a:solidFill>
                  <a:srgbClr val="121212"/>
                </a:solidFill>
                <a:latin typeface="Arimo"/>
              </a:rPr>
              <a:t>El mensaje enviado por </a:t>
            </a:r>
            <a:r>
              <a:rPr lang="en-US" sz="1200">
                <a:solidFill>
                  <a:srgbClr val="121212"/>
                </a:solidFill>
                <a:latin typeface="Arimo Bold"/>
              </a:rPr>
              <a:t>S</a:t>
            </a:r>
            <a:r>
              <a:rPr lang="en-US" sz="1200">
                <a:solidFill>
                  <a:srgbClr val="121212"/>
                </a:solidFill>
                <a:latin typeface="Arimo"/>
              </a:rPr>
              <a:t> es un subconjunto de tamaño </a:t>
            </a:r>
            <a:r>
              <a:rPr lang="en-US" sz="1200">
                <a:solidFill>
                  <a:srgbClr val="121212"/>
                </a:solidFill>
                <a:latin typeface="Arimo Bold Italics"/>
              </a:rPr>
              <a:t>m</a:t>
            </a:r>
            <a:r>
              <a:rPr lang="en-US" sz="1200">
                <a:solidFill>
                  <a:srgbClr val="121212"/>
                </a:solidFill>
                <a:latin typeface="Arimo"/>
              </a:rPr>
              <a:t> de {1,. .., an}. Lo hace enviando </a:t>
            </a:r>
            <a:r>
              <a:rPr lang="en-US" sz="1200">
                <a:solidFill>
                  <a:srgbClr val="121212"/>
                </a:solidFill>
                <a:latin typeface="Arimo Bold Italics"/>
              </a:rPr>
              <a:t>m</a:t>
            </a:r>
            <a:r>
              <a:rPr lang="en-US" sz="1200">
                <a:solidFill>
                  <a:srgbClr val="121212"/>
                </a:solidFill>
                <a:latin typeface="Arimo"/>
              </a:rPr>
              <a:t> subconjuntos de la </a:t>
            </a:r>
            <a:r>
              <a:rPr lang="en-US" sz="1200">
                <a:solidFill>
                  <a:srgbClr val="121212"/>
                </a:solidFill>
                <a:latin typeface="Arimo Bold Italics"/>
              </a:rPr>
              <a:t>ai</a:t>
            </a:r>
            <a:r>
              <a:rPr lang="en-US" sz="1200">
                <a:solidFill>
                  <a:srgbClr val="121212"/>
                </a:solidFill>
                <a:latin typeface="Arimo"/>
              </a:rPr>
              <a:t> correspondiente al mensaje él quiere enviar.</a:t>
            </a:r>
          </a:p>
          <a:p>
            <a:pPr algn="just">
              <a:lnSpc>
                <a:spcPts val="342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9615" y="4144898"/>
            <a:ext cx="8781332" cy="52992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792"/>
              </a:lnSpc>
            </a:pPr>
            <a:r>
              <a:rPr lang="en-US" sz="12538" spc="-125">
                <a:solidFill>
                  <a:srgbClr val="1B43BD"/>
                </a:solidFill>
                <a:latin typeface="HK Grotesk Bold"/>
              </a:rPr>
              <a:t>S</a:t>
            </a:r>
            <a:r>
              <a:rPr lang="en-US" sz="12538" spc="-125">
                <a:solidFill>
                  <a:srgbClr val="1B43BD"/>
                </a:solidFill>
                <a:latin typeface="HK Grotesk Bold"/>
              </a:rPr>
              <a:t>olución </a:t>
            </a:r>
          </a:p>
          <a:p>
            <a:pPr>
              <a:lnSpc>
                <a:spcPts val="13792"/>
              </a:lnSpc>
            </a:pPr>
            <a:r>
              <a:rPr lang="en-US" sz="12538" spc="-125">
                <a:solidFill>
                  <a:srgbClr val="1B43BD"/>
                </a:solidFill>
                <a:latin typeface="HK Grotesk Bold"/>
              </a:rPr>
              <a:t>por </a:t>
            </a:r>
          </a:p>
          <a:p>
            <a:pPr>
              <a:lnSpc>
                <a:spcPts val="13792"/>
              </a:lnSpc>
            </a:pPr>
            <a:r>
              <a:rPr lang="en-US" sz="12538" spc="-125">
                <a:solidFill>
                  <a:srgbClr val="1B43BD"/>
                </a:solidFill>
                <a:latin typeface="HK Grotesk Bold"/>
              </a:rPr>
              <a:t>fuerza bruta </a:t>
            </a:r>
          </a:p>
        </p:txBody>
      </p:sp>
      <p:sp>
        <p:nvSpPr>
          <p:cNvPr name="AutoShape 3" id="3"/>
          <p:cNvSpPr/>
          <p:nvPr/>
        </p:nvSpPr>
        <p:spPr>
          <a:xfrm rot="0">
            <a:off x="17044742" y="-150232"/>
            <a:ext cx="1246758" cy="10437232"/>
          </a:xfrm>
          <a:prstGeom prst="rect">
            <a:avLst/>
          </a:prstGeom>
          <a:solidFill>
            <a:srgbClr val="F3D7D6"/>
          </a:solidFill>
        </p:spPr>
      </p:sp>
      <p:sp>
        <p:nvSpPr>
          <p:cNvPr name="AutoShape 4" id="4"/>
          <p:cNvSpPr/>
          <p:nvPr/>
        </p:nvSpPr>
        <p:spPr>
          <a:xfrm rot="-5400000">
            <a:off x="8522371" y="-8522371"/>
            <a:ext cx="1246758" cy="18291501"/>
          </a:xfrm>
          <a:prstGeom prst="rect">
            <a:avLst/>
          </a:prstGeom>
          <a:solidFill>
            <a:srgbClr val="F3D7D6"/>
          </a:solidFill>
        </p:spPr>
      </p:sp>
      <p:grpSp>
        <p:nvGrpSpPr>
          <p:cNvPr name="Group 5" id="5"/>
          <p:cNvGrpSpPr/>
          <p:nvPr/>
        </p:nvGrpSpPr>
        <p:grpSpPr>
          <a:xfrm rot="-10800000">
            <a:off x="13961765" y="-1849"/>
            <a:ext cx="4329736" cy="4322808"/>
            <a:chOff x="0" y="0"/>
            <a:chExt cx="6350000" cy="633984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1B43BD"/>
            </a:solidFill>
          </p:spPr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true" flipV="false" rot="-10800000">
            <a:off x="16406647" y="0"/>
            <a:ext cx="1884854" cy="188485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DAEv6pppsb8</dc:identifier>
  <dcterms:modified xsi:type="dcterms:W3CDTF">2011-08-01T06:04:30Z</dcterms:modified>
  <cp:revision>1</cp:revision>
  <dc:title>Proyecto final presentación</dc:title>
</cp:coreProperties>
</file>

<file path=docProps/thumbnail.jpeg>
</file>